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5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449E7-D2BC-4BAD-BCDD-4B63B3661C36}" type="doc">
      <dgm:prSet loTypeId="urn:microsoft.com/office/officeart/2005/8/layout/pList2#1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64B98FD3-51AC-48EA-896F-5F31EF050C03}">
      <dgm:prSet/>
      <dgm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nl-NL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 krijgt meer energie binnen dan je verbruikt: overgewicht. </a:t>
          </a:r>
        </a:p>
        <a:p>
          <a:pPr rtl="0"/>
          <a:r>
            <a:rPr lang="nl-NL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Ernstig: </a:t>
          </a:r>
          <a:r>
            <a:rPr lang="nl-NL" b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obesitas</a:t>
          </a:r>
          <a:endParaRPr lang="nl-NL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A7EC9CE-B3D9-4117-A777-A9D447DD88CD}" type="parTrans" cxnId="{811C082A-19B2-4B11-9311-EA18F0CF10AC}">
      <dgm:prSet/>
      <dgm:spPr/>
      <dgm:t>
        <a:bodyPr/>
        <a:lstStyle/>
        <a:p>
          <a:endParaRPr lang="nl-NL" b="1"/>
        </a:p>
      </dgm:t>
    </dgm:pt>
    <dgm:pt modelId="{6E296E78-0BCE-4B72-A2EE-8D9223D883B1}" type="sibTrans" cxnId="{811C082A-19B2-4B11-9311-EA18F0CF10AC}">
      <dgm:prSet/>
      <dgm:spPr/>
      <dgm:t>
        <a:bodyPr/>
        <a:lstStyle/>
        <a:p>
          <a:endParaRPr lang="nl-NL" b="1"/>
        </a:p>
      </dgm:t>
    </dgm:pt>
    <dgm:pt modelId="{9FC9B637-3D04-45C4-B41C-49E340AC0F31}">
      <dgm:prSet/>
      <dgm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rgbClr>
            </a:gs>
            <a:gs pos="80000">
              <a:srgbClr val="C0504D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rgbClr>
            </a:gs>
            <a:gs pos="100000">
              <a:srgbClr val="C0504D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nl-NL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 krijgt minder energie binnen dan je verbruikt: ondergewicht </a:t>
          </a:r>
        </a:p>
        <a:p>
          <a:pPr rtl="0"/>
          <a:r>
            <a:rPr lang="nl-NL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Ernstig: anorexia</a:t>
          </a:r>
          <a:endParaRPr lang="nl-NL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E330E2-379C-4B0B-97F2-E1C230503525}" type="parTrans" cxnId="{75EE29B9-CAD0-4F0C-8983-79E68E10CFED}">
      <dgm:prSet/>
      <dgm:spPr/>
      <dgm:t>
        <a:bodyPr/>
        <a:lstStyle/>
        <a:p>
          <a:endParaRPr lang="nl-NL" b="1"/>
        </a:p>
      </dgm:t>
    </dgm:pt>
    <dgm:pt modelId="{8F2E9AB3-614C-4280-9DD7-E9A8A8A4BA14}" type="sibTrans" cxnId="{75EE29B9-CAD0-4F0C-8983-79E68E10CFED}">
      <dgm:prSet/>
      <dgm:spPr/>
      <dgm:t>
        <a:bodyPr/>
        <a:lstStyle/>
        <a:p>
          <a:endParaRPr lang="nl-NL" b="1"/>
        </a:p>
      </dgm:t>
    </dgm:pt>
    <dgm:pt modelId="{4061BD12-A4F6-45C8-B4C2-681A936AC9E1}" type="pres">
      <dgm:prSet presAssocID="{5DC449E7-D2BC-4BAD-BCDD-4B63B3661C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5A339E-C4D4-43CD-BF13-36F92CB06944}" type="pres">
      <dgm:prSet presAssocID="{5DC449E7-D2BC-4BAD-BCDD-4B63B3661C36}" presName="bkgdShp" presStyleLbl="alignAccFollowNode1" presStyleIdx="0" presStyleCnt="1"/>
      <dgm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rgbClr val="C0504D">
            <a:alpha val="90000"/>
            <a:tint val="55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nl-NL"/>
        </a:p>
      </dgm:t>
    </dgm:pt>
    <dgm:pt modelId="{2306CE9E-64E2-41D5-A510-71C5FAAA3835}" type="pres">
      <dgm:prSet presAssocID="{5DC449E7-D2BC-4BAD-BCDD-4B63B3661C36}" presName="linComp" presStyleCnt="0"/>
      <dgm:spPr/>
    </dgm:pt>
    <dgm:pt modelId="{4FB7D64A-F0E4-4ADE-93E8-7ADF923E91CF}" type="pres">
      <dgm:prSet presAssocID="{64B98FD3-51AC-48EA-896F-5F31EF050C03}" presName="compNode" presStyleCnt="0"/>
      <dgm:spPr/>
    </dgm:pt>
    <dgm:pt modelId="{754E2763-B2F1-4234-AD1F-75D14363EA69}" type="pres">
      <dgm:prSet presAssocID="{64B98FD3-51AC-48EA-896F-5F31EF050C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094AA9-88ED-4D4B-A197-80621015D00F}" type="pres">
      <dgm:prSet presAssocID="{64B98FD3-51AC-48EA-896F-5F31EF050C03}" presName="invisiNode" presStyleLbl="node1" presStyleIdx="0" presStyleCnt="2"/>
      <dgm:spPr/>
    </dgm:pt>
    <dgm:pt modelId="{980501CA-57E1-4461-A02E-A4DD512A41D8}" type="pres">
      <dgm:prSet presAssocID="{64B98FD3-51AC-48EA-896F-5F31EF050C03}" presName="imagNode" presStyleLbl="fgImgPlace1" presStyleIdx="0" presStyleCnt="2" custLinFactNeighborX="945"/>
      <dgm:spPr>
        <a:xfrm>
          <a:off x="316674" y="261080"/>
          <a:ext cx="4705833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nl-NL"/>
        </a:p>
      </dgm:t>
    </dgm:pt>
    <dgm:pt modelId="{ACD27B80-7C4E-4FB9-9B92-FB122A15CD81}" type="pres">
      <dgm:prSet presAssocID="{6E296E78-0BCE-4B72-A2EE-8D9223D883B1}" presName="sibTrans" presStyleLbl="sibTrans2D1" presStyleIdx="0" presStyleCnt="0"/>
      <dgm:spPr/>
      <dgm:t>
        <a:bodyPr/>
        <a:lstStyle/>
        <a:p>
          <a:endParaRPr lang="nl-NL"/>
        </a:p>
      </dgm:t>
    </dgm:pt>
    <dgm:pt modelId="{594A7CC1-AA26-4DDE-9731-76A7AF70426F}" type="pres">
      <dgm:prSet presAssocID="{9FC9B637-3D04-45C4-B41C-49E340AC0F31}" presName="compNode" presStyleCnt="0"/>
      <dgm:spPr/>
    </dgm:pt>
    <dgm:pt modelId="{438D88A3-9CA3-46FD-8886-786D01F68F59}" type="pres">
      <dgm:prSet presAssocID="{9FC9B637-3D04-45C4-B41C-49E340AC0F3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7A7157-761B-4C65-90EA-31E9E0FEF7B3}" type="pres">
      <dgm:prSet presAssocID="{9FC9B637-3D04-45C4-B41C-49E340AC0F31}" presName="invisiNode" presStyleLbl="node1" presStyleIdx="1" presStyleCnt="2"/>
      <dgm:spPr/>
    </dgm:pt>
    <dgm:pt modelId="{497F5898-067A-40AC-AC2D-6240E55165CF}" type="pres">
      <dgm:prSet presAssocID="{9FC9B637-3D04-45C4-B41C-49E340AC0F31}" presName="imagNode" presStyleLbl="fgImgPlace1" presStyleIdx="1" presStyleCnt="2"/>
      <dgm:spPr>
        <a:xfrm>
          <a:off x="5493091" y="261080"/>
          <a:ext cx="4705833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nl-NL"/>
        </a:p>
      </dgm:t>
    </dgm:pt>
  </dgm:ptLst>
  <dgm:cxnLst>
    <dgm:cxn modelId="{5C3F4EE1-EEE2-45FF-9D5D-3AEE0DB867DA}" type="presOf" srcId="{5DC449E7-D2BC-4BAD-BCDD-4B63B3661C36}" destId="{4061BD12-A4F6-45C8-B4C2-681A936AC9E1}" srcOrd="0" destOrd="0" presId="urn:microsoft.com/office/officeart/2005/8/layout/pList2#1"/>
    <dgm:cxn modelId="{811C082A-19B2-4B11-9311-EA18F0CF10AC}" srcId="{5DC449E7-D2BC-4BAD-BCDD-4B63B3661C36}" destId="{64B98FD3-51AC-48EA-896F-5F31EF050C03}" srcOrd="0" destOrd="0" parTransId="{5A7EC9CE-B3D9-4117-A777-A9D447DD88CD}" sibTransId="{6E296E78-0BCE-4B72-A2EE-8D9223D883B1}"/>
    <dgm:cxn modelId="{75EE29B9-CAD0-4F0C-8983-79E68E10CFED}" srcId="{5DC449E7-D2BC-4BAD-BCDD-4B63B3661C36}" destId="{9FC9B637-3D04-45C4-B41C-49E340AC0F31}" srcOrd="1" destOrd="0" parTransId="{21E330E2-379C-4B0B-97F2-E1C230503525}" sibTransId="{8F2E9AB3-614C-4280-9DD7-E9A8A8A4BA14}"/>
    <dgm:cxn modelId="{036E33B2-27C9-42F2-8765-D48A21BD9431}" type="presOf" srcId="{64B98FD3-51AC-48EA-896F-5F31EF050C03}" destId="{754E2763-B2F1-4234-AD1F-75D14363EA69}" srcOrd="0" destOrd="0" presId="urn:microsoft.com/office/officeart/2005/8/layout/pList2#1"/>
    <dgm:cxn modelId="{2BF62AC5-6104-4824-BC53-F9D7DE99939C}" type="presOf" srcId="{6E296E78-0BCE-4B72-A2EE-8D9223D883B1}" destId="{ACD27B80-7C4E-4FB9-9B92-FB122A15CD81}" srcOrd="0" destOrd="0" presId="urn:microsoft.com/office/officeart/2005/8/layout/pList2#1"/>
    <dgm:cxn modelId="{65F162F5-6E5A-4BEC-85D8-E481C2D975C9}" type="presOf" srcId="{9FC9B637-3D04-45C4-B41C-49E340AC0F31}" destId="{438D88A3-9CA3-46FD-8886-786D01F68F59}" srcOrd="0" destOrd="0" presId="urn:microsoft.com/office/officeart/2005/8/layout/pList2#1"/>
    <dgm:cxn modelId="{94409F59-2598-46E9-A7B7-EF2B45DACFC3}" type="presParOf" srcId="{4061BD12-A4F6-45C8-B4C2-681A936AC9E1}" destId="{2A5A339E-C4D4-43CD-BF13-36F92CB06944}" srcOrd="0" destOrd="0" presId="urn:microsoft.com/office/officeart/2005/8/layout/pList2#1"/>
    <dgm:cxn modelId="{924691B4-CECD-4DC9-9F5D-E61BC0ACD733}" type="presParOf" srcId="{4061BD12-A4F6-45C8-B4C2-681A936AC9E1}" destId="{2306CE9E-64E2-41D5-A510-71C5FAAA3835}" srcOrd="1" destOrd="0" presId="urn:microsoft.com/office/officeart/2005/8/layout/pList2#1"/>
    <dgm:cxn modelId="{7C4863A6-142C-49A6-BE5C-D08139400A2C}" type="presParOf" srcId="{2306CE9E-64E2-41D5-A510-71C5FAAA3835}" destId="{4FB7D64A-F0E4-4ADE-93E8-7ADF923E91CF}" srcOrd="0" destOrd="0" presId="urn:microsoft.com/office/officeart/2005/8/layout/pList2#1"/>
    <dgm:cxn modelId="{409020DB-26B4-486B-BB2E-348B8CA35ECB}" type="presParOf" srcId="{4FB7D64A-F0E4-4ADE-93E8-7ADF923E91CF}" destId="{754E2763-B2F1-4234-AD1F-75D14363EA69}" srcOrd="0" destOrd="0" presId="urn:microsoft.com/office/officeart/2005/8/layout/pList2#1"/>
    <dgm:cxn modelId="{61ED5A2D-A97B-4DCF-9DE8-591E7934DBD6}" type="presParOf" srcId="{4FB7D64A-F0E4-4ADE-93E8-7ADF923E91CF}" destId="{54094AA9-88ED-4D4B-A197-80621015D00F}" srcOrd="1" destOrd="0" presId="urn:microsoft.com/office/officeart/2005/8/layout/pList2#1"/>
    <dgm:cxn modelId="{B13810C9-C331-4C1F-9745-5BC322FD95E4}" type="presParOf" srcId="{4FB7D64A-F0E4-4ADE-93E8-7ADF923E91CF}" destId="{980501CA-57E1-4461-A02E-A4DD512A41D8}" srcOrd="2" destOrd="0" presId="urn:microsoft.com/office/officeart/2005/8/layout/pList2#1"/>
    <dgm:cxn modelId="{A2C0841A-17AE-403D-A118-0444CCCDEFEF}" type="presParOf" srcId="{2306CE9E-64E2-41D5-A510-71C5FAAA3835}" destId="{ACD27B80-7C4E-4FB9-9B92-FB122A15CD81}" srcOrd="1" destOrd="0" presId="urn:microsoft.com/office/officeart/2005/8/layout/pList2#1"/>
    <dgm:cxn modelId="{5758FB04-98B9-438C-9241-0BF5A5680A43}" type="presParOf" srcId="{2306CE9E-64E2-41D5-A510-71C5FAAA3835}" destId="{594A7CC1-AA26-4DDE-9731-76A7AF70426F}" srcOrd="2" destOrd="0" presId="urn:microsoft.com/office/officeart/2005/8/layout/pList2#1"/>
    <dgm:cxn modelId="{5F93734E-E77E-4986-9D9C-A0777D0AB875}" type="presParOf" srcId="{594A7CC1-AA26-4DDE-9731-76A7AF70426F}" destId="{438D88A3-9CA3-46FD-8886-786D01F68F59}" srcOrd="0" destOrd="0" presId="urn:microsoft.com/office/officeart/2005/8/layout/pList2#1"/>
    <dgm:cxn modelId="{3A9122D3-E3D7-4049-9D21-C0AA90FC6333}" type="presParOf" srcId="{594A7CC1-AA26-4DDE-9731-76A7AF70426F}" destId="{F77A7157-761B-4C65-90EA-31E9E0FEF7B3}" srcOrd="1" destOrd="0" presId="urn:microsoft.com/office/officeart/2005/8/layout/pList2#1"/>
    <dgm:cxn modelId="{4B8DE247-6218-44E2-8060-ED7246591266}" type="presParOf" srcId="{594A7CC1-AA26-4DDE-9731-76A7AF70426F}" destId="{497F5898-067A-40AC-AC2D-6240E55165C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A339E-C4D4-43CD-BF13-36F92CB06944}">
      <dsp:nvSpPr>
        <dsp:cNvPr id="0" name=""/>
        <dsp:cNvSpPr/>
      </dsp:nvSpPr>
      <dsp:spPr>
        <a:xfrm>
          <a:off x="0" y="0"/>
          <a:ext cx="6413679" cy="2967292"/>
        </a:xfrm>
        <a:prstGeom prst="roundRect">
          <a:avLst>
            <a:gd name="adj" fmla="val 10000"/>
          </a:avLst>
        </a:prstGeom>
        <a:solidFill>
          <a:srgbClr val="C0504D">
            <a:alpha val="90000"/>
            <a:tint val="55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0501CA-57E1-4461-A02E-A4DD512A41D8}">
      <dsp:nvSpPr>
        <dsp:cNvPr id="0" name=""/>
        <dsp:cNvSpPr/>
      </dsp:nvSpPr>
      <dsp:spPr>
        <a:xfrm>
          <a:off x="220269" y="395638"/>
          <a:ext cx="2870183" cy="21760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4E2763-B2F1-4234-AD1F-75D14363EA69}">
      <dsp:nvSpPr>
        <dsp:cNvPr id="0" name=""/>
        <dsp:cNvSpPr/>
      </dsp:nvSpPr>
      <dsp:spPr>
        <a:xfrm rot="10800000">
          <a:off x="193146" y="2967292"/>
          <a:ext cx="2870183" cy="3626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 krijgt meer energie binnen dan je verbruikt: overgewicht.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Ernstig: </a:t>
          </a:r>
          <a:r>
            <a:rPr lang="nl-NL" sz="2800" b="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obesitas</a:t>
          </a:r>
          <a:endParaRPr lang="nl-NL" sz="2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81414" y="2967292"/>
        <a:ext cx="2693647" cy="3538422"/>
      </dsp:txXfrm>
    </dsp:sp>
    <dsp:sp modelId="{497F5898-067A-40AC-AC2D-6240E55165CF}">
      <dsp:nvSpPr>
        <dsp:cNvPr id="0" name=""/>
        <dsp:cNvSpPr/>
      </dsp:nvSpPr>
      <dsp:spPr>
        <a:xfrm>
          <a:off x="3350348" y="395638"/>
          <a:ext cx="2870183" cy="21760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8D88A3-9CA3-46FD-8886-786D01F68F59}">
      <dsp:nvSpPr>
        <dsp:cNvPr id="0" name=""/>
        <dsp:cNvSpPr/>
      </dsp:nvSpPr>
      <dsp:spPr>
        <a:xfrm rot="10800000">
          <a:off x="3350348" y="2967292"/>
          <a:ext cx="2870183" cy="3626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rgbClr>
            </a:gs>
            <a:gs pos="80000">
              <a:srgbClr val="C0504D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rgbClr>
            </a:gs>
            <a:gs pos="100000">
              <a:srgbClr val="C0504D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 krijgt minder energie binnen dan je verbruikt: ondergewicht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Ernstig: anorexia</a:t>
          </a:r>
          <a:endParaRPr lang="nl-NL" sz="2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438616" y="2967292"/>
        <a:ext cx="2693647" cy="353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5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15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1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7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27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45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65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90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3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5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1C51-2FDF-49CC-B76C-9C6C343B5C01}" type="datetimeFigureOut">
              <a:rPr lang="nl-NL" smtClean="0"/>
              <a:t>4-1-2019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3D78-1F2F-410B-BE38-FCC32E6CF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13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lfq6DBP37i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RZoon3lhfI" TargetMode="External"/><Relationship Id="rId7" Type="http://schemas.openxmlformats.org/officeDocument/2006/relationships/hyperlink" Target="https://biologiepagina.nl/34mavo/Voeding/inleiding.htm" TargetMode="External"/><Relationship Id="rId2" Type="http://schemas.openxmlformats.org/officeDocument/2006/relationships/hyperlink" Target="https://www.youtube.com/watch?v=lfq6DBP37i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Te0C95ElbY" TargetMode="External"/><Relationship Id="rId5" Type="http://schemas.openxmlformats.org/officeDocument/2006/relationships/hyperlink" Target="https://www.voedingscentrum.nl/professionals/gezond-op-school/voortgezet-onderwijs/lesmaterialen.aspx" TargetMode="External"/><Relationship Id="rId4" Type="http://schemas.openxmlformats.org/officeDocument/2006/relationships/hyperlink" Target="https://slideplayer.nl/slide/287947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0387" y="324465"/>
            <a:ext cx="8047703" cy="246298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Basisstof 3 + 4</a:t>
            </a:r>
            <a:br>
              <a:rPr lang="nl-NL" b="1" dirty="0" smtClean="0"/>
            </a:br>
            <a:r>
              <a:rPr lang="nl-NL" b="1" dirty="0" smtClean="0"/>
              <a:t>Aantonen van zetmeel en glucose – Gezonde voeding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7980" y="3159587"/>
            <a:ext cx="7472516" cy="763485"/>
          </a:xfrm>
        </p:spPr>
        <p:txBody>
          <a:bodyPr>
            <a:normAutofit/>
          </a:bodyPr>
          <a:lstStyle/>
          <a:p>
            <a:r>
              <a:rPr lang="nl-NL" sz="4400" dirty="0" smtClean="0"/>
              <a:t>Thema 5 Voeding en Vertering</a:t>
            </a:r>
            <a:endParaRPr lang="nl-NL" sz="4400" dirty="0"/>
          </a:p>
        </p:txBody>
      </p:sp>
      <p:pic>
        <p:nvPicPr>
          <p:cNvPr id="2050" name="Picture 2" descr="Afbeeldingsresultaat voor aantonen van zetme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42" y="860025"/>
            <a:ext cx="3723963" cy="27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4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8520"/>
          </a:xfrm>
        </p:spPr>
        <p:txBody>
          <a:bodyPr/>
          <a:lstStyle/>
          <a:p>
            <a:pPr algn="ctr"/>
            <a:r>
              <a:rPr lang="nl-NL" b="1" dirty="0" smtClean="0"/>
              <a:t>Aantonen van zetmeel in voedingsmiddelen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3203" y="948520"/>
            <a:ext cx="10515600" cy="3007522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hlinkClick r:id="rId2"/>
              </a:rPr>
              <a:t>Aantonen van zetmeel in voedingsmiddelen</a:t>
            </a:r>
            <a:endParaRPr lang="nl-NL" dirty="0" smtClean="0"/>
          </a:p>
          <a:p>
            <a:r>
              <a:rPr lang="nl-NL" dirty="0" smtClean="0"/>
              <a:t>Wat heb je nodig </a:t>
            </a:r>
            <a:r>
              <a:rPr lang="nl-NL" dirty="0" smtClean="0">
                <a:sym typeface="Wingdings" panose="05000000000000000000" pitchFamily="2" charset="2"/>
              </a:rPr>
              <a:t> jodium en voedingsmiddelen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Jodium = indicator voor zetmeel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Indicator = een stof waarmee je een andere stof kunt aantonen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Geef een paar voorbeelden van voedingsmiddelen met zetmeel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Wanneer weet je dat er zetmeel in een voedingsmiddel zit?</a:t>
            </a:r>
            <a:endParaRPr lang="nl-NL" dirty="0"/>
          </a:p>
        </p:txBody>
      </p:sp>
      <p:pic>
        <p:nvPicPr>
          <p:cNvPr id="1026" name="Picture 2" descr="Afbeeldingsresultaat voor jodium en zetm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87" y="3956042"/>
            <a:ext cx="6459626" cy="27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608" y="0"/>
            <a:ext cx="11462198" cy="888642"/>
          </a:xfrm>
        </p:spPr>
        <p:txBody>
          <a:bodyPr/>
          <a:lstStyle/>
          <a:p>
            <a:pPr algn="ctr"/>
            <a:r>
              <a:rPr lang="nl-NL" b="1" dirty="0" smtClean="0"/>
              <a:t>Aantonen van </a:t>
            </a:r>
            <a:r>
              <a:rPr lang="nl-NL" b="1" dirty="0" smtClean="0"/>
              <a:t>zetmeel en glucose </a:t>
            </a:r>
            <a:r>
              <a:rPr lang="nl-NL" b="1" dirty="0" smtClean="0"/>
              <a:t>(= suiker)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3906" y="888642"/>
            <a:ext cx="10515600" cy="5969358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Noteer de voedingsmiddelen in je boek op pagina </a:t>
            </a:r>
            <a:r>
              <a:rPr lang="nl-NL" dirty="0" smtClean="0">
                <a:solidFill>
                  <a:prstClr val="black"/>
                </a:solidFill>
              </a:rPr>
              <a:t>32. Welke kleur ontstaat er na toevoeging van jodium oplossing? 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Waarom </a:t>
            </a:r>
            <a:r>
              <a:rPr lang="nl-NL" dirty="0" smtClean="0"/>
              <a:t>zou een arts glucose willen aantonen in urine?</a:t>
            </a:r>
          </a:p>
          <a:p>
            <a:r>
              <a:rPr lang="nl-NL" dirty="0" smtClean="0"/>
              <a:t>Wat is de indicator voor glucose in je boek</a:t>
            </a:r>
            <a:r>
              <a:rPr lang="nl-NL" dirty="0" smtClean="0"/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3" y="1762271"/>
            <a:ext cx="6279563" cy="35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10330" cy="1325563"/>
          </a:xfrm>
        </p:spPr>
        <p:txBody>
          <a:bodyPr/>
          <a:lstStyle/>
          <a:p>
            <a:pPr algn="ctr"/>
            <a:r>
              <a:rPr lang="nl-NL" b="1" dirty="0" smtClean="0"/>
              <a:t>Gezonde voeding volgens Het Voedingscentrum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0166" y="2585479"/>
            <a:ext cx="5562600" cy="3081226"/>
          </a:xfrm>
        </p:spPr>
        <p:txBody>
          <a:bodyPr/>
          <a:lstStyle/>
          <a:p>
            <a:r>
              <a:rPr lang="nl-NL" dirty="0" smtClean="0"/>
              <a:t>Eet gevarieerd</a:t>
            </a:r>
          </a:p>
          <a:p>
            <a:r>
              <a:rPr lang="nl-NL" dirty="0" smtClean="0"/>
              <a:t>Eet niet te veel en beweeg voldoende</a:t>
            </a:r>
          </a:p>
          <a:p>
            <a:r>
              <a:rPr lang="nl-NL" dirty="0" smtClean="0"/>
              <a:t>Eet minder verzadigd vet</a:t>
            </a:r>
          </a:p>
          <a:p>
            <a:r>
              <a:rPr lang="nl-NL" dirty="0" smtClean="0"/>
              <a:t>Eet veel groente, fruit en brood</a:t>
            </a:r>
          </a:p>
          <a:p>
            <a:r>
              <a:rPr lang="nl-NL" dirty="0" smtClean="0"/>
              <a:t>Ga hygiënisch met voedsel om</a:t>
            </a:r>
            <a:endParaRPr lang="nl-NL" dirty="0"/>
          </a:p>
        </p:txBody>
      </p:sp>
      <p:pic>
        <p:nvPicPr>
          <p:cNvPr id="1026" name="Picture 2" descr="https://www.voedingscentrum.nl/Assets/Uploads/voedingscentrum/Images/Consumenten/Schijf%20van%20Vijf%202016/Schijf-van-Vijf-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46" y="895731"/>
            <a:ext cx="4770972" cy="47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256039" y="5872767"/>
            <a:ext cx="401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De nieuwste Schijf van Vijf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5071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820" y="229606"/>
            <a:ext cx="11771290" cy="1325563"/>
          </a:xfrm>
        </p:spPr>
        <p:txBody>
          <a:bodyPr/>
          <a:lstStyle/>
          <a:p>
            <a:r>
              <a:rPr lang="nl-NL" b="1" dirty="0" smtClean="0"/>
              <a:t>Brandstoffen </a:t>
            </a:r>
            <a:r>
              <a:rPr lang="nl-NL" b="1" dirty="0" smtClean="0">
                <a:sym typeface="Wingdings" panose="05000000000000000000" pitchFamily="2" charset="2"/>
              </a:rPr>
              <a:t> Verbruik (of niet)  Reservestoffen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671" y="1555169"/>
            <a:ext cx="11436439" cy="148424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Brandstoffen leveren energie voor activiteiten , bijv. bewegen</a:t>
            </a:r>
          </a:p>
          <a:p>
            <a:r>
              <a:rPr lang="nl-NL" dirty="0" smtClean="0"/>
              <a:t>Brandstoffen die je niet opgebruikt </a:t>
            </a:r>
            <a:r>
              <a:rPr lang="nl-NL" dirty="0" smtClean="0">
                <a:sym typeface="Wingdings" panose="05000000000000000000" pitchFamily="2" charset="2"/>
              </a:rPr>
              <a:t>worden </a:t>
            </a:r>
            <a:r>
              <a:rPr lang="nl-NL" dirty="0" smtClean="0"/>
              <a:t>opgeslagen als reservestoffen</a:t>
            </a:r>
          </a:p>
          <a:p>
            <a:r>
              <a:rPr lang="nl-NL" dirty="0" smtClean="0"/>
              <a:t>Reservestoffen worden opgeslagen als vet onder de huid of in de buik</a:t>
            </a:r>
          </a:p>
          <a:p>
            <a:endParaRPr lang="nl-NL" dirty="0"/>
          </a:p>
        </p:txBody>
      </p:sp>
      <p:pic>
        <p:nvPicPr>
          <p:cNvPr id="2050" name="Picture 2" descr="Afbeeldingsresultaat voor energiebehoefte activitei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59" y="3217156"/>
            <a:ext cx="8447482" cy="34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7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079" y="163306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Hoe wordt energie in voeding aangegeven?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577" y="1825625"/>
            <a:ext cx="7431110" cy="4351338"/>
          </a:xfrm>
        </p:spPr>
        <p:txBody>
          <a:bodyPr/>
          <a:lstStyle/>
          <a:p>
            <a:r>
              <a:rPr lang="nl-NL" dirty="0" smtClean="0"/>
              <a:t>Energie wordt aangegeven met kilojoule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kJ</a:t>
            </a:r>
          </a:p>
          <a:p>
            <a:r>
              <a:rPr lang="nl-NL" dirty="0" smtClean="0"/>
              <a:t>Ook vaak aangegeven met kilocalorie </a:t>
            </a:r>
            <a:r>
              <a:rPr lang="nl-NL" dirty="0" smtClean="0">
                <a:sym typeface="Wingdings" panose="05000000000000000000" pitchFamily="2" charset="2"/>
              </a:rPr>
              <a:t> kcal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Omrekenen: 1 kcal = 4,2 kJ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1 bakje friet met mayo bevat 570 kcal</a:t>
            </a:r>
          </a:p>
          <a:p>
            <a:r>
              <a:rPr lang="nl-NL" dirty="0" smtClean="0"/>
              <a:t>Hoeveel kJ is dat? </a:t>
            </a:r>
          </a:p>
          <a:p>
            <a:r>
              <a:rPr lang="nl-NL" dirty="0" smtClean="0"/>
              <a:t>Hoelang moet je wedstrijdroeien (54 kJ per minuut) om de energie van een bakje friet met mayo op te gebruiken?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144" y="1488869"/>
            <a:ext cx="3878555" cy="51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Wat is de energiebehoefte van een mens?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64840" y="1487578"/>
            <a:ext cx="6618668" cy="2578950"/>
          </a:xfrm>
        </p:spPr>
        <p:txBody>
          <a:bodyPr/>
          <a:lstStyle/>
          <a:p>
            <a:r>
              <a:rPr lang="nl-NL" dirty="0" smtClean="0"/>
              <a:t>De energiebehoefte hangt af van:</a:t>
            </a:r>
          </a:p>
          <a:p>
            <a:r>
              <a:rPr lang="nl-NL" dirty="0" smtClean="0"/>
              <a:t>Geslacht </a:t>
            </a:r>
            <a:r>
              <a:rPr lang="nl-NL" dirty="0" smtClean="0">
                <a:sym typeface="Wingdings" panose="05000000000000000000" pitchFamily="2" charset="2"/>
              </a:rPr>
              <a:t> man of vrouw?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Leeftijd  kind of volwassene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Lichaamsgrootte  groot / klein gebouwd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Activiteit  levensstijl of werk</a:t>
            </a:r>
            <a:endParaRPr lang="nl-NL" dirty="0"/>
          </a:p>
        </p:txBody>
      </p:sp>
      <p:pic>
        <p:nvPicPr>
          <p:cNvPr id="3074" name="Picture 2" descr="Afbeeldingsresultaat voor man vro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4" y="1690688"/>
            <a:ext cx="2172729" cy="21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62" y="4404575"/>
            <a:ext cx="2130921" cy="2003066"/>
          </a:xfrm>
          <a:prstGeom prst="rect">
            <a:avLst/>
          </a:prstGeom>
        </p:spPr>
      </p:pic>
      <p:pic>
        <p:nvPicPr>
          <p:cNvPr id="3078" name="Picture 6" descr="Afbeeldingsresultaat voor grootste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4400022"/>
            <a:ext cx="3569101" cy="20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ctief l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70" y="4404576"/>
            <a:ext cx="3815363" cy="20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3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867" y="259834"/>
            <a:ext cx="2922431" cy="6383405"/>
          </a:xfrm>
        </p:spPr>
        <p:txBody>
          <a:bodyPr>
            <a:normAutofit/>
          </a:bodyPr>
          <a:lstStyle/>
          <a:p>
            <a:r>
              <a:rPr lang="nl-NL" b="1" dirty="0" smtClean="0"/>
              <a:t>Dik of dun:</a:t>
            </a:r>
            <a:br>
              <a:rPr lang="nl-NL" b="1" dirty="0" smtClean="0"/>
            </a:br>
            <a:r>
              <a:rPr lang="nl-NL" b="1" dirty="0" smtClean="0"/>
              <a:t>geen goed </a:t>
            </a:r>
            <a:br>
              <a:rPr lang="nl-NL" b="1" dirty="0" smtClean="0"/>
            </a:br>
            <a:r>
              <a:rPr lang="nl-NL" b="1" dirty="0" smtClean="0"/>
              <a:t>evenwicht in opnemen en verbruiken</a:t>
            </a:r>
            <a:br>
              <a:rPr lang="nl-NL" b="1" dirty="0" smtClean="0"/>
            </a:br>
            <a:r>
              <a:rPr lang="nl-NL" b="1" dirty="0" smtClean="0"/>
              <a:t>van energie in voeding?</a:t>
            </a:r>
            <a:endParaRPr lang="nl-NL" b="1" dirty="0"/>
          </a:p>
        </p:txBody>
      </p:sp>
      <p:graphicFrame>
        <p:nvGraphicFramePr>
          <p:cNvPr id="4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72626"/>
              </p:ext>
            </p:extLst>
          </p:nvPr>
        </p:nvGraphicFramePr>
        <p:xfrm>
          <a:off x="4404575" y="154546"/>
          <a:ext cx="6413679" cy="659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3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97428" cy="1325563"/>
          </a:xfrm>
        </p:spPr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Filmpje over aantonen van zetmeel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Voor wie wil: indicatoren voor eiwit, zetmeel, suiker, vet en </a:t>
            </a:r>
            <a:r>
              <a:rPr lang="nl-NL" dirty="0" smtClean="0">
                <a:hlinkClick r:id="rId3"/>
              </a:rPr>
              <a:t>vitamine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Filmpje over bouwstoffen en functies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Informatie nazoeken bij Het Voedingscentrum</a:t>
            </a:r>
            <a:endParaRPr lang="nl-NL" dirty="0" smtClean="0"/>
          </a:p>
          <a:p>
            <a:r>
              <a:rPr lang="nl-NL" smtClean="0">
                <a:hlinkClick r:id="rId6"/>
              </a:rPr>
              <a:t>Hoe hou je de energie van je lichaam in evenwicht?</a:t>
            </a:r>
            <a:endParaRPr lang="nl-NL" dirty="0" smtClean="0"/>
          </a:p>
          <a:p>
            <a:r>
              <a:rPr lang="nl-NL" dirty="0" smtClean="0">
                <a:hlinkClick r:id="rId7"/>
              </a:rPr>
              <a:t>Lesstof nakijken en oefenen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7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361</Words>
  <Application>Microsoft Office PowerPoint</Application>
  <PresentationFormat>Breedbeeld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Basisstof 3 + 4 Aantonen van zetmeel en glucose – Gezonde voeding</vt:lpstr>
      <vt:lpstr>Aantonen van zetmeel in voedingsmiddelen</vt:lpstr>
      <vt:lpstr>Aantonen van zetmeel en glucose (= suiker)</vt:lpstr>
      <vt:lpstr>Gezonde voeding volgens Het Voedingscentrum</vt:lpstr>
      <vt:lpstr>Brandstoffen  Verbruik (of niet)  Reservestoffen</vt:lpstr>
      <vt:lpstr>Hoe wordt energie in voeding aangegeven?</vt:lpstr>
      <vt:lpstr>Wat is de energiebehoefte van een mens?</vt:lpstr>
      <vt:lpstr>Dik of dun: geen goed  evenwicht in opnemen en verbruiken van energie in voeding?</vt:lpstr>
      <vt:lpstr>Herhaling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3 + 4</dc:title>
  <dc:creator>Henk v Straaten</dc:creator>
  <cp:lastModifiedBy>Henk v Straaten</cp:lastModifiedBy>
  <cp:revision>17</cp:revision>
  <dcterms:created xsi:type="dcterms:W3CDTF">2019-01-03T15:13:19Z</dcterms:created>
  <dcterms:modified xsi:type="dcterms:W3CDTF">2019-01-04T15:35:29Z</dcterms:modified>
</cp:coreProperties>
</file>